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pos="2993">
          <p15:clr>
            <a:srgbClr val="A4A3A4"/>
          </p15:clr>
        </p15:guide>
        <p15:guide id="3" orient="horz" pos="303">
          <p15:clr>
            <a:srgbClr val="A4A3A4"/>
          </p15:clr>
        </p15:guide>
        <p15:guide id="4" pos="5465">
          <p15:clr>
            <a:srgbClr val="A4A3A4"/>
          </p15:clr>
        </p15:guide>
        <p15:guide id="5" pos="317">
          <p15:clr>
            <a:srgbClr val="A4A3A4"/>
          </p15:clr>
        </p15:guide>
        <p15:guide id="6" pos="2767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1097">
          <p15:clr>
            <a:srgbClr val="A4A3A4"/>
          </p15:clr>
        </p15:guide>
        <p15:guide id="9" orient="horz" pos="711">
          <p15:clr>
            <a:srgbClr val="A4A3A4"/>
          </p15:clr>
        </p15:guide>
        <p15:guide id="10" pos="4241">
          <p15:clr>
            <a:srgbClr val="A4A3A4"/>
          </p15:clr>
        </p15:guide>
        <p15:guide id="11" orient="horz" pos="575">
          <p15:clr>
            <a:srgbClr val="A4A3A4"/>
          </p15:clr>
        </p15:guide>
        <p15:guide id="12" orient="horz" pos="1210">
          <p15:clr>
            <a:srgbClr val="A4A3A4"/>
          </p15:clr>
        </p15:guide>
        <p15:guide id="13" orient="horz" pos="1868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3" roundtripDataSignature="AMtx7mh2wHhG7BEcC2C1/yqBC17AgwRp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2993"/>
        <p:guide pos="303" orient="horz"/>
        <p:guide pos="5465"/>
        <p:guide pos="317"/>
        <p:guide pos="2767"/>
        <p:guide pos="2880"/>
        <p:guide pos="1097" orient="horz"/>
        <p:guide pos="711" orient="horz"/>
        <p:guide pos="4241"/>
        <p:guide pos="575" orient="horz"/>
        <p:guide pos="1210" orient="horz"/>
        <p:guide pos="1868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Aquí mencionaremos algunas acciones recomendadas por expertos en el tema. El profesor debe comentar cada una y poner ejemplos.</a:t>
            </a:r>
            <a:endParaRPr sz="1600"/>
          </a:p>
        </p:txBody>
      </p:sp>
      <p:sp>
        <p:nvSpPr>
          <p:cNvPr id="150" name="Google Shape;150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Luego de ver el video comentar con los alumnos algunos de los productos y campañas del BCP.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Proceso, necesidad del cliente, insight. Comentar estas palabras que se escuchan en el video. ¿Qué metodología reconocen?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/>
              <a:t>Los equipos que no trajeron prototipo pueden construirlo en el salón, pero deben terminar y exponerlo en clase.</a:t>
            </a:r>
            <a:endParaRPr sz="1600"/>
          </a:p>
        </p:txBody>
      </p:sp>
      <p:sp>
        <p:nvSpPr>
          <p:cNvPr id="211" name="Google Shape;211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Hacer esta pregunta a los alumnos que están trabajando. Motivar la participación de varios.</a:t>
            </a:r>
            <a:endParaRPr sz="1600"/>
          </a:p>
        </p:txBody>
      </p:sp>
      <p:sp>
        <p:nvSpPr>
          <p:cNvPr id="78" name="Google Shape;78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Luego de ver el video, comentar con los alumnos. ¿Habían visto algo así? ¿Les gustaría trabajar en un lugar así? ¿Conocen alguno en Lima?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0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16" name="Google Shape;16;p30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0"/>
          <p:cNvSpPr txBox="1"/>
          <p:nvPr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LA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CREATIVIDAD E INNOVACIÓN  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13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objetos">
  <p:cSld name="2_Título y objeto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11" name="Google Shape;11;p28"/>
          <p:cNvSpPr txBox="1"/>
          <p:nvPr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 •  SESIÓN 13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8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1" Type="http://schemas.openxmlformats.org/officeDocument/2006/relationships/image" Target="../media/image5.png"/><Relationship Id="rId10" Type="http://schemas.openxmlformats.org/officeDocument/2006/relationships/image" Target="../media/image1.png"/><Relationship Id="rId12" Type="http://schemas.openxmlformats.org/officeDocument/2006/relationships/image" Target="../media/image10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5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4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hyperlink" Target="http://www.youtube.com/watch?v=lDdWc76n0Ck" TargetMode="External"/><Relationship Id="rId6" Type="http://schemas.openxmlformats.org/officeDocument/2006/relationships/image" Target="../media/image3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"/>
          <p:cNvPicPr preferRelativeResize="0"/>
          <p:nvPr/>
        </p:nvPicPr>
        <p:blipFill rotWithShape="1">
          <a:blip r:embed="rId3">
            <a:alphaModFix/>
          </a:blip>
          <a:srcRect b="0" l="5173" r="5949" t="0"/>
          <a:stretch/>
        </p:blipFill>
        <p:spPr>
          <a:xfrm>
            <a:off x="3743324" y="0"/>
            <a:ext cx="540067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</a:t>
            </a:r>
            <a:endParaRPr/>
          </a:p>
        </p:txBody>
      </p:sp>
      <p:pic>
        <p:nvPicPr>
          <p:cNvPr id="29" name="Google Shape;29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370768" y="1253708"/>
            <a:ext cx="263082" cy="16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5349175" y="2255651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531028" y="2668722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/>
          <p:nvPr/>
        </p:nvSpPr>
        <p:spPr>
          <a:xfrm>
            <a:off x="503237" y="3264201"/>
            <a:ext cx="2909871" cy="420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 de Innovación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la Cultura de Innovación</a:t>
            </a:r>
            <a:endParaRPr/>
          </a:p>
        </p:txBody>
      </p:sp>
      <p:sp>
        <p:nvSpPr>
          <p:cNvPr id="33" name="Google Shape;33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2DBDA5"/>
                </a:solidFill>
                <a:latin typeface="Calibri"/>
                <a:ea typeface="Calibri"/>
                <a:cs typeface="Calibri"/>
                <a:sym typeface="Calibri"/>
              </a:rPr>
              <a:t>SESIÓN 13</a:t>
            </a:r>
            <a:endParaRPr/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528054" y="1214576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142878" y="2446434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7279300" y="947188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4498387" y="1372312"/>
            <a:ext cx="610754" cy="61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7391433" y="2889818"/>
            <a:ext cx="470700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5216627" y="3042231"/>
            <a:ext cx="494138" cy="49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7546373" y="1214576"/>
            <a:ext cx="689052" cy="68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307959" y="2312912"/>
            <a:ext cx="259265" cy="16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6091328" y="815352"/>
            <a:ext cx="702863" cy="7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1225" y="1896111"/>
            <a:ext cx="166865" cy="1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"/>
          <p:cNvSpPr/>
          <p:nvPr/>
        </p:nvSpPr>
        <p:spPr>
          <a:xfrm>
            <a:off x="503239" y="2177570"/>
            <a:ext cx="31755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</a:t>
            </a:r>
            <a:r>
              <a:rPr b="1"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CULTURA </a:t>
            </a:r>
            <a:br>
              <a:rPr b="1"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INNOVACIÓN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sp>
        <p:nvSpPr>
          <p:cNvPr id="122" name="Google Shape;122;p10"/>
          <p:cNvSpPr txBox="1"/>
          <p:nvPr/>
        </p:nvSpPr>
        <p:spPr>
          <a:xfrm>
            <a:off x="507855" y="917431"/>
            <a:ext cx="3884757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castigan los errores y se desperdicia la oportunidad de aprender de los experimentos fallidos.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personas sienten que los cambios pueden afectar negativamente su nivel dentro de la organización y por lo tanto prefieren mantener las cosas como están.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requieren innumerables permisos y aprobaciones para probar una nueva idea.</a:t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sp>
        <p:nvSpPr>
          <p:cNvPr id="130" name="Google Shape;130;p11"/>
          <p:cNvSpPr txBox="1"/>
          <p:nvPr/>
        </p:nvSpPr>
        <p:spPr>
          <a:xfrm>
            <a:off x="507855" y="917431"/>
            <a:ext cx="388475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personas sienten que si comentan una idea, esta les puede ser robada.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personas sienten que, para progresar dentro de la organización es mejor hacer estrictamente lo que se espera de ellas.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6278" r="1686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7948" l="0" r="0" t="-7948"/>
          <a:stretch/>
        </p:blipFill>
        <p:spPr>
          <a:xfrm>
            <a:off x="4510537" y="1604066"/>
            <a:ext cx="4165151" cy="28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2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sp>
        <p:nvSpPr>
          <p:cNvPr id="139" name="Google Shape;139;p12"/>
          <p:cNvSpPr txBox="1"/>
          <p:nvPr/>
        </p:nvSpPr>
        <p:spPr>
          <a:xfrm>
            <a:off x="507855" y="917431"/>
            <a:ext cx="3678663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GESTIONAR LA CULTURA DE INNOVACIÓN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DESARROLLO DE LA CULTURA DE INNOVACIÓN</a:t>
            </a:r>
            <a:endParaRPr/>
          </a:p>
          <a:p>
            <a:pPr indent="-177800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tendencia natural seguir haciendo las cosas de la misma forma como se han venido haciendo. Sobre todo si esa forma de hacerlas ha traído éxitos en el pasado.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es la razón por la cual muchos empresarios se han hundido con sus empresas, antes de considerar la posibilidad de cambiar lo que les ha venido funcionando.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sp>
        <p:nvSpPr>
          <p:cNvPr id="145" name="Google Shape;145;p13"/>
          <p:cNvSpPr txBox="1"/>
          <p:nvPr/>
        </p:nvSpPr>
        <p:spPr>
          <a:xfrm>
            <a:off x="507855" y="917431"/>
            <a:ext cx="3884758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GESTIONAR LA CULTURA DE INNOVACIÓN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¿PODEMOS CAMBIAR ESTA FORMA </a:t>
            </a:r>
            <a:b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TRABAJO?</a:t>
            </a:r>
            <a:endParaRPr/>
          </a:p>
          <a:p>
            <a:pPr indent="-177800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 la cultura de una organización es más fácil de lo que se podría pensar. 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muchas organizaciones se han presenciado transformaciones más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sorprendentes.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sp>
        <p:nvSpPr>
          <p:cNvPr id="153" name="Google Shape;153;p14"/>
          <p:cNvSpPr txBox="1"/>
          <p:nvPr/>
        </p:nvSpPr>
        <p:spPr>
          <a:xfrm>
            <a:off x="507855" y="917431"/>
            <a:ext cx="3553157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GESTIONAR LA CULTURA DE INNOVACIÓN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ACCIONES PARA DESARROLLAR LA CULTURA DE LA INNOVACIÓN</a:t>
            </a:r>
            <a:endParaRPr/>
          </a:p>
          <a:p>
            <a:pPr indent="-177800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Premiar colectivamente los logros innovadores.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Promover el hecho de que los problemas sean vistos como retos. </a:t>
            </a:r>
            <a:endParaRPr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Reforzar valores y actitudes de apertura al cambio.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Estimular la búsqueda de nuevas formas de hacer las cosas.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4"/>
          <p:cNvPicPr preferRelativeResize="0"/>
          <p:nvPr/>
        </p:nvPicPr>
        <p:blipFill rotWithShape="1">
          <a:blip r:embed="rId3">
            <a:alphaModFix/>
          </a:blip>
          <a:srcRect b="-1" l="-3909" r="-2481" t="-27118"/>
          <a:stretch/>
        </p:blipFill>
        <p:spPr>
          <a:xfrm>
            <a:off x="4751388" y="0"/>
            <a:ext cx="4392612" cy="5715001"/>
          </a:xfrm>
          <a:prstGeom prst="rect">
            <a:avLst/>
          </a:prstGeom>
          <a:solidFill>
            <a:srgbClr val="00B2C4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507855" y="917431"/>
            <a:ext cx="3553157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Estimular a las personas que están haciendo aportes creativos para evitar que la inercia del grupo los detenga. 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Difundir internamente los aportes que hayan tenido un impacto positivo en el desempeño de la organización y reconocerlos públicamente. </a:t>
            </a:r>
            <a:endParaRPr/>
          </a:p>
        </p:txBody>
      </p:sp>
      <p:pic>
        <p:nvPicPr>
          <p:cNvPr id="161" name="Google Shape;1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sp>
        <p:nvSpPr>
          <p:cNvPr id="167" name="Google Shape;167;p16"/>
          <p:cNvSpPr txBox="1"/>
          <p:nvPr/>
        </p:nvSpPr>
        <p:spPr>
          <a:xfrm>
            <a:off x="507855" y="917431"/>
            <a:ext cx="3884758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Estimular la difusión del conocimiento, incluido aquel que se obtiene de los fracasos. 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Permitir las fallas, cuando estas son la consecuencia inevitable del proceso de experimentación. 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Estimular la integración de diferentes formas de pensamiento.</a:t>
            </a:r>
            <a:endParaRPr/>
          </a:p>
        </p:txBody>
      </p:sp>
      <p:pic>
        <p:nvPicPr>
          <p:cNvPr id="168" name="Google Shape;1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507854" y="917431"/>
            <a:ext cx="81678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Retar a los empleados a encontrar mejoras en todos los procesos.</a:t>
            </a:r>
            <a:endParaRPr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Cuidar la calidad emocional.</a:t>
            </a:r>
            <a:endParaRPr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Otorgar a la felicidad el papel que merece en la empresa.</a:t>
            </a:r>
            <a:endParaRPr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capacitaciones necesarias para optimizar nuestro potencial para la creatividad.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 rotWithShape="1">
          <a:blip r:embed="rId3">
            <a:alphaModFix/>
          </a:blip>
          <a:srcRect b="3755" l="-37965" r="-53797" t="3187"/>
          <a:stretch/>
        </p:blipFill>
        <p:spPr>
          <a:xfrm>
            <a:off x="503238" y="2271648"/>
            <a:ext cx="8172450" cy="2974345"/>
          </a:xfrm>
          <a:prstGeom prst="rect">
            <a:avLst/>
          </a:prstGeom>
          <a:solidFill>
            <a:srgbClr val="F6D951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507855" y="917431"/>
            <a:ext cx="816783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Escuchar siempre nuestra intuición, aunque no siempre le hagamos caso.</a:t>
            </a:r>
            <a:endParaRPr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Aprovechar los errores y el azar.</a:t>
            </a:r>
            <a:endParaRPr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Dedicar tiempo y recursos a la creatividad y la generación de ideas.</a:t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7436" l="4985" r="7513" t="19086"/>
          <a:stretch/>
        </p:blipFill>
        <p:spPr>
          <a:xfrm>
            <a:off x="1447006" y="2171784"/>
            <a:ext cx="5891213" cy="306220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7151914" y="5233988"/>
            <a:ext cx="1872343" cy="4810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4751388" y="481013"/>
            <a:ext cx="3924300" cy="1358673"/>
          </a:xfrm>
          <a:prstGeom prst="rect">
            <a:avLst/>
          </a:prstGeom>
          <a:solidFill>
            <a:srgbClr val="00B1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/>
          </a:blip>
          <a:srcRect b="0" l="11938" r="15867" t="0"/>
          <a:stretch/>
        </p:blipFill>
        <p:spPr>
          <a:xfrm>
            <a:off x="4751388" y="0"/>
            <a:ext cx="4392612" cy="459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507855" y="917431"/>
            <a:ext cx="3678663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Reforzar la importancia del trabajo en equipo y la cooperación.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Implicar a todas las personas de la empresa en el proceso creativo.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Centrarnos más en ser competentes y menos en ser competitivos.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480730" y="4346668"/>
            <a:ext cx="2503715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rgbClr val="00B2C4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br>
              <a:rPr b="1" lang="es-PE" sz="2400">
                <a:solidFill>
                  <a:srgbClr val="00B2C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2400">
                <a:solidFill>
                  <a:srgbClr val="00B2C4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5731102" y="4251705"/>
            <a:ext cx="2002971" cy="947057"/>
          </a:xfrm>
          <a:prstGeom prst="rect">
            <a:avLst/>
          </a:prstGeom>
          <a:noFill/>
          <a:ln cap="flat" cmpd="sng" w="381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4751389" y="5233989"/>
            <a:ext cx="4392612" cy="4810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53" name="Google Shape;53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4">
            <a:alphaModFix/>
          </a:blip>
          <a:srcRect b="9834" l="0" r="0" t="6248"/>
          <a:stretch/>
        </p:blipFill>
        <p:spPr>
          <a:xfrm>
            <a:off x="1650044" y="1120656"/>
            <a:ext cx="5855840" cy="2784452"/>
          </a:xfrm>
          <a:prstGeom prst="roundRect">
            <a:avLst>
              <a:gd fmla="val 11297" name="adj"/>
            </a:avLst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20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04" name="Google Shape;204;p20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" name="Google Shape;205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20"/>
          <p:cNvSpPr txBox="1"/>
          <p:nvPr/>
        </p:nvSpPr>
        <p:spPr>
          <a:xfrm>
            <a:off x="1499337" y="4371232"/>
            <a:ext cx="60015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BCP Y SU CENTRO DE </a:t>
            </a:r>
            <a:r>
              <a:rPr b="1" lang="es-P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</a:t>
            </a:r>
            <a:endParaRPr/>
          </a:p>
          <a:p>
            <a:pPr indent="0" lvl="0" marL="22225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https://www.youtube.com/watch?v=sseDTMF9ThQ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/>
          <p:nvPr/>
        </p:nvSpPr>
        <p:spPr>
          <a:xfrm>
            <a:off x="4860925" y="912813"/>
            <a:ext cx="4283075" cy="4321175"/>
          </a:xfrm>
          <a:prstGeom prst="rect">
            <a:avLst/>
          </a:prstGeom>
          <a:solidFill>
            <a:srgbClr val="00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oogle Shape;215;p21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16" name="Google Shape;216;p21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" name="Google Shape;217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21"/>
          <p:cNvSpPr/>
          <p:nvPr/>
        </p:nvSpPr>
        <p:spPr>
          <a:xfrm>
            <a:off x="503238" y="912813"/>
            <a:ext cx="4248150" cy="4321175"/>
          </a:xfrm>
          <a:prstGeom prst="rect">
            <a:avLst/>
          </a:prstGeom>
          <a:solidFill>
            <a:srgbClr val="D1EFF4">
              <a:alpha val="4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684214" y="1245204"/>
            <a:ext cx="3708400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FERIA DE PROTOTIPOS</a:t>
            </a:r>
            <a:endParaRPr/>
          </a:p>
          <a:p>
            <a:pPr indent="-185738" lvl="0" marL="1857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equipo de trabajo se reúne y van a exponer el prototipo de la solución que han trabajado en la semana.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dinámica será una exposición tipo feria, cada equipo se traslada al lugar donde están sus compañeros reunidos.</a:t>
            </a:r>
            <a:endParaRPr/>
          </a:p>
          <a:p>
            <a:pPr indent="-968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Duración: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Exposición: </a:t>
            </a: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 minutos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Criterios de evaluación:</a:t>
            </a:r>
            <a:endParaRPr/>
          </a:p>
          <a:p>
            <a:pPr indent="-136525" lvl="1" marL="361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de prototipo</a:t>
            </a:r>
            <a:endParaRPr/>
          </a:p>
          <a:p>
            <a:pPr indent="-136525" lvl="1" marL="361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Comunicación de la solución</a:t>
            </a:r>
            <a:endParaRPr/>
          </a:p>
          <a:p>
            <a:pPr indent="-136525" lvl="1" marL="361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Creatividad del diseño.</a:t>
            </a:r>
            <a:endParaRPr/>
          </a:p>
          <a:p>
            <a:pPr indent="-1841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5779" y="1672717"/>
            <a:ext cx="3693365" cy="2592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22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28" name="Google Shape;228;p22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9" name="Google Shape;22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22"/>
          <p:cNvSpPr/>
          <p:nvPr/>
        </p:nvSpPr>
        <p:spPr>
          <a:xfrm>
            <a:off x="503238" y="912813"/>
            <a:ext cx="8172450" cy="4321175"/>
          </a:xfrm>
          <a:prstGeom prst="rect">
            <a:avLst/>
          </a:prstGeom>
          <a:solidFill>
            <a:srgbClr val="D1EFF4">
              <a:alpha val="4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684214" y="1245204"/>
            <a:ext cx="5005386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CREATIVO: AVANCE 1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Preparar un avance del proyecto creativo 2 y presentarlo en un PPT la próxima clase.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2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>
            <a:off x="6976674" y="3039428"/>
            <a:ext cx="1699014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213" y="2298701"/>
            <a:ext cx="4452410" cy="26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23"/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240" name="Google Shape;240;p23"/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b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MÁS REFERENCIAS</a:t>
              </a:r>
              <a:endParaRPr/>
            </a:p>
          </p:txBody>
        </p:sp>
        <p:pic>
          <p:nvPicPr>
            <p:cNvPr id="241" name="Google Shape;241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" name="Google Shape;24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1279547" y="912813"/>
            <a:ext cx="5453041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organización cuya cultura estimula la innovación está llena de creatividad, de experimentos.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personas se emocionan ante la posibilidad de construir nuevas soluciones.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cultura de la innovación es la base sobre la cual se construye una organización innovadora.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Algunos síntomas de que la cultura de una organización no es innovadora:</a:t>
            </a:r>
            <a:endParaRPr/>
          </a:p>
          <a:p>
            <a:pPr indent="-169863" lvl="1" marL="177800" marR="0" rtl="0" algn="l">
              <a:spcBef>
                <a:spcPts val="0"/>
              </a:spcBef>
              <a:spcAft>
                <a:spcPts val="0"/>
              </a:spcAft>
              <a:buClr>
                <a:srgbClr val="6B5799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valora el pensamiento crítico más que el pensamiento creativo.</a:t>
            </a:r>
            <a:endParaRPr/>
          </a:p>
          <a:p>
            <a:pPr indent="-169863" lvl="1" marL="177800" marR="0" rtl="0" algn="l">
              <a:spcBef>
                <a:spcPts val="0"/>
              </a:spcBef>
              <a:spcAft>
                <a:spcPts val="0"/>
              </a:spcAft>
              <a:buClr>
                <a:srgbClr val="6B5799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castigan los errores.</a:t>
            </a:r>
            <a:endParaRPr/>
          </a:p>
          <a:p>
            <a:pPr indent="-169863" lvl="1" marL="177800" marR="0" rtl="0" algn="l">
              <a:spcBef>
                <a:spcPts val="0"/>
              </a:spcBef>
              <a:spcAft>
                <a:spcPts val="0"/>
              </a:spcAft>
              <a:buClr>
                <a:srgbClr val="6B5799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personas sienten sus ideas pueden ser robadas.</a:t>
            </a:r>
            <a:endParaRPr/>
          </a:p>
          <a:p>
            <a:pPr indent="-92075" lvl="1" marL="537591" marR="0" rtl="0" algn="l">
              <a:spcBef>
                <a:spcPts val="0"/>
              </a:spcBef>
              <a:spcAft>
                <a:spcPts val="0"/>
              </a:spcAft>
              <a:buClr>
                <a:srgbClr val="6B5799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acciones para desarrollar cultura de innovación:</a:t>
            </a:r>
            <a:endParaRPr/>
          </a:p>
          <a:p>
            <a:pPr indent="-169863" lvl="1" marL="177800" marR="0" rtl="0" algn="l">
              <a:spcBef>
                <a:spcPts val="0"/>
              </a:spcBef>
              <a:spcAft>
                <a:spcPts val="0"/>
              </a:spcAft>
              <a:buClr>
                <a:srgbClr val="6B5799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Premiar colectivamente los logros innovadores.</a:t>
            </a:r>
            <a:endParaRPr/>
          </a:p>
          <a:p>
            <a:pPr indent="-169863" lvl="1" marL="177800" marR="0" rtl="0" algn="l">
              <a:spcBef>
                <a:spcPts val="0"/>
              </a:spcBef>
              <a:spcAft>
                <a:spcPts val="0"/>
              </a:spcAft>
              <a:buClr>
                <a:srgbClr val="6B5799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Estimular a las personas que están haciendo aportes creativos</a:t>
            </a:r>
            <a:endParaRPr/>
          </a:p>
          <a:p>
            <a:pPr indent="-169863" lvl="1" marL="177800" marR="0" rtl="0" algn="l">
              <a:spcBef>
                <a:spcPts val="0"/>
              </a:spcBef>
              <a:spcAft>
                <a:spcPts val="0"/>
              </a:spcAft>
              <a:buClr>
                <a:srgbClr val="6B5799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Retar a los empleados a encontrar mejoras</a:t>
            </a:r>
            <a:endParaRPr/>
          </a:p>
          <a:p>
            <a:pPr indent="-169863" lvl="1" marL="177800" marR="0" rtl="0" algn="l">
              <a:spcBef>
                <a:spcPts val="0"/>
              </a:spcBef>
              <a:spcAft>
                <a:spcPts val="0"/>
              </a:spcAft>
              <a:buClr>
                <a:srgbClr val="6B5799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Promover el hecho de que los problemas sean vistos como retos. </a:t>
            </a:r>
            <a:endParaRPr/>
          </a:p>
          <a:p>
            <a:pPr indent="-80963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4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606196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239117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879534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951330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b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REFERENCIAS</a:t>
            </a:r>
            <a:endParaRPr/>
          </a:p>
        </p:txBody>
      </p:sp>
      <p:pic>
        <p:nvPicPr>
          <p:cNvPr id="264" name="Google Shape;2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1279009" y="917823"/>
            <a:ext cx="51219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www.neuronilla.com</a:t>
            </a:r>
            <a:endParaRPr/>
          </a:p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https://www.entrepreneur.com</a:t>
            </a:r>
            <a:endParaRPr/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70402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6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83549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"/>
          <p:cNvSpPr txBox="1"/>
          <p:nvPr/>
        </p:nvSpPr>
        <p:spPr>
          <a:xfrm>
            <a:off x="1282299" y="918372"/>
            <a:ext cx="52912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este conocimiento podremos detectar prácticas que no contribuyen a la creatividad en nuestro entorno laboral y podemos incluir algunas acciones que si ayuden a generar cultura de innovación.</a:t>
            </a:r>
            <a:endParaRPr/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"/>
          <p:cNvSpPr txBox="1"/>
          <p:nvPr/>
        </p:nvSpPr>
        <p:spPr>
          <a:xfrm>
            <a:off x="1008064" y="3169972"/>
            <a:ext cx="4406618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CULTURA DE </a:t>
            </a: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INNOVACIÓN</a:t>
            </a:r>
            <a:endParaRPr/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/>
        </p:nvSpPr>
        <p:spPr>
          <a:xfrm>
            <a:off x="2211768" y="1938686"/>
            <a:ext cx="3599053" cy="19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PE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¿CÓMO IDENTIFICAR QUE LA EMPRESA DONDE NOS </a:t>
            </a:r>
            <a:r>
              <a:rPr b="1" lang="es-PE" sz="2400">
                <a:solidFill>
                  <a:srgbClr val="8EC640"/>
                </a:solidFill>
                <a:latin typeface="Arial"/>
                <a:ea typeface="Arial"/>
                <a:cs typeface="Arial"/>
                <a:sym typeface="Arial"/>
              </a:rPr>
              <a:t>ENCONTRAMOS TIENE O NO UNA CULTURA INNOVADORA?</a:t>
            </a:r>
            <a:endParaRPr/>
          </a:p>
        </p:txBody>
      </p:sp>
      <p:pic>
        <p:nvPicPr>
          <p:cNvPr id="81" name="Google Shape;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076" y="2441396"/>
            <a:ext cx="329184" cy="54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91" y="1839083"/>
            <a:ext cx="1222115" cy="12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/>
          <p:cNvPicPr preferRelativeResize="0"/>
          <p:nvPr/>
        </p:nvPicPr>
        <p:blipFill rotWithShape="1">
          <a:blip r:embed="rId5">
            <a:alphaModFix/>
          </a:blip>
          <a:srcRect b="0" l="39462" r="7353" t="0"/>
          <a:stretch/>
        </p:blipFill>
        <p:spPr>
          <a:xfrm>
            <a:off x="5810821" y="481013"/>
            <a:ext cx="3333179" cy="42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6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91" name="Google Shape;91;p6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" name="Google Shape;9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6"/>
          <p:cNvSpPr txBox="1"/>
          <p:nvPr/>
        </p:nvSpPr>
        <p:spPr>
          <a:xfrm>
            <a:off x="1537814" y="4371232"/>
            <a:ext cx="60015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TRABAJANDO EN GOOGLE</a:t>
            </a:r>
            <a:endParaRPr/>
          </a:p>
          <a:p>
            <a:pPr indent="0" lvl="0" marL="225425" marR="0" rtl="0" algn="l"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050"/>
              <a:buFont typeface="Calibri"/>
              <a:buNone/>
            </a:pPr>
            <a:r>
              <a:rPr lang="es-PE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https://www.youtube.com/watch?v=lDdWc76n0Ck</a:t>
            </a:r>
            <a:endParaRPr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oficina con cuarto de música, cuarto de juegos y un lugar para tomar siestas...&#10;&#10;* Música: Wig of Steel - S Strong https://youtu.be/vVb4Q2JwXwk&#10;- Soundcloud de S Strong https://soundcloud.com/stelios_strong/sstrong-wig&#10;- Facebook de S Strong https://www.facebook.com/s.strong.music&#10;- Usada con licencia Creative Commons 3.0 https://creativecommons.org/licenses/by/3.0/&#10;&#10;¡SUSCRÍBETE!&#10;&#10;- Twitter @LuisitoComunica :::: https://www.twitter.com/LuisitoComunica&#10;- Facebook :::: http://www.facebook.com/LuisitoComunica&#10;- Instagram @LuisitoComunica :::: http://www.instagram.com/LuisitoComunica&#10;- Vine @LuisitoComunica" id="95" name="Google Shape;95;p6" title="Así son las oficinas de Google! | ¿El MEJOR lugar de trabajo?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7825" y="912825"/>
            <a:ext cx="5541475" cy="31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sp>
        <p:nvSpPr>
          <p:cNvPr id="101" name="Google Shape;101;p7"/>
          <p:cNvSpPr txBox="1"/>
          <p:nvPr/>
        </p:nvSpPr>
        <p:spPr>
          <a:xfrm>
            <a:off x="507855" y="917431"/>
            <a:ext cx="3884757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CULTURA DE LA INNOVACIÓN</a:t>
            </a:r>
            <a:endParaRPr/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organización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cuya cultura estimula la innovación 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llena de creatividad, de experimentos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personas se emocionan ante la posibilidad de construir nuevas soluciones. </a:t>
            </a:r>
            <a:endParaRPr/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pic>
        <p:nvPicPr>
          <p:cNvPr id="108" name="Google Shape;108;p8"/>
          <p:cNvPicPr preferRelativeResize="0"/>
          <p:nvPr/>
        </p:nvPicPr>
        <p:blipFill rotWithShape="1">
          <a:blip r:embed="rId3">
            <a:alphaModFix/>
          </a:blip>
          <a:srcRect b="12324" l="0" r="0" t="0"/>
          <a:stretch/>
        </p:blipFill>
        <p:spPr>
          <a:xfrm>
            <a:off x="3009899" y="2326188"/>
            <a:ext cx="5665789" cy="29260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 txBox="1"/>
          <p:nvPr/>
        </p:nvSpPr>
        <p:spPr>
          <a:xfrm>
            <a:off x="507855" y="917431"/>
            <a:ext cx="816783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cultura de la innovación es la base sobre la cual se construye una organización innovadora. 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trabaja en equipo sin miedo a compartir el conocimiento. 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Dos </a:t>
            </a:r>
            <a:r>
              <a:rPr i="1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i="1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que las ideas prosperen en una organización: </a:t>
            </a:r>
            <a:r>
              <a:rPr i="1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personas creativas y cultura de la innovación</a:t>
            </a: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CULTURA DE INNOVACIÓN</a:t>
            </a:r>
            <a:endParaRPr/>
          </a:p>
        </p:txBody>
      </p:sp>
      <p:sp>
        <p:nvSpPr>
          <p:cNvPr id="115" name="Google Shape;115;p9"/>
          <p:cNvSpPr txBox="1"/>
          <p:nvPr/>
        </p:nvSpPr>
        <p:spPr>
          <a:xfrm>
            <a:off x="507855" y="917431"/>
            <a:ext cx="3884757" cy="303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CULTURA DE LA INNOVACIÓN / </a:t>
            </a:r>
            <a:b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¿COMO ES LA CULTURA DE UNA ORGANIZACIÓN QUE NO ES INNOVADORA?</a:t>
            </a:r>
            <a:endParaRPr/>
          </a:p>
          <a:p>
            <a:pPr indent="-177800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Algunos síntomas de que la cultura de una organización no es innovadora pueden ser: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personas sienten que la organización no está interesada en cambiar la forma como se hacen las cosas.</a:t>
            </a:r>
            <a:endParaRPr/>
          </a:p>
          <a:p>
            <a:pPr indent="-120650" lvl="0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valora el pensamiento crítico más que el pensamiento creativo.</a:t>
            </a:r>
            <a:endParaRPr/>
          </a:p>
        </p:txBody>
      </p:sp>
      <p:pic>
        <p:nvPicPr>
          <p:cNvPr id="116" name="Google Shape;1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